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theme/_rels/theme18.xml.rels" ContentType="application/vnd.openxmlformats-package.relationships+xml"/>
  <Override PartName="/ppt/theme/_rels/theme20.xml.rels" ContentType="application/vnd.openxmlformats-package.relationships+xml"/>
  <Override PartName="/ppt/theme/_rels/theme19.xml.rels" ContentType="application/vnd.openxmlformats-package.relationships+xml"/>
  <Override PartName="/ppt/theme/_rels/theme21.xml.rels" ContentType="application/vnd.openxmlformats-package.relationships+xml"/>
  <Override PartName="/ppt/theme/_rels/theme1.xml.rels" ContentType="application/vnd.openxmlformats-package.relationships+xml"/>
  <Override PartName="/ppt/theme/_rels/theme22.xml.rels" ContentType="application/vnd.openxmlformats-package.relationships+xml"/>
  <Override PartName="/ppt/theme/_rels/theme23.xml.rels" ContentType="application/vnd.openxmlformats-package.relationships+xml"/>
  <Override PartName="/ppt/theme/_rels/theme24.xml.rels" ContentType="application/vnd.openxmlformats-package.relationships+xml"/>
  <Override PartName="/ppt/theme/_rels/theme10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7.xml.rels" ContentType="application/vnd.openxmlformats-package.relationships+xml"/>
  <Override PartName="/ppt/theme/_rels/theme6.xml.rels" ContentType="application/vnd.openxmlformats-package.relationships+xml"/>
  <Override PartName="/ppt/theme/_rels/theme5.xml.rels" ContentType="application/vnd.openxmlformats-package.relationships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25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2.xml.rels" ContentType="application/vnd.openxmlformats-package.relationships+xml"/>
  <Override PartName="/ppt/theme/_rels/theme11.xml.rels" ContentType="application/vnd.openxmlformats-package.relationships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10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notesMasterIdLst>
    <p:notesMasterId r:id="rId27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notesMaster" Target="notesMasters/notesMaster1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desplazar la diapositiva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DF0A924-D11F-4C52-AC3B-7333B57E6CC2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5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4E470F9-0779-4CDD-9D82-8EF9A25CC62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5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701E7FB-84D2-45AD-B1B5-0EA23E1407C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5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046DD0D-A29D-477C-AA73-06006830670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5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1796816-D683-4C79-BCE5-1A3A8BD942F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5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00B46A7-E4E0-4132-BA9D-4DCF16748B4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6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F0C2087-FC70-4E14-9DA7-B2CF67AF7B2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6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F15E049-180F-4662-9515-5533098F6DC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6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8F11C85-EB11-458A-8C8D-321A4128F67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87A561-7E46-4C5B-B8D8-E2730FB913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1A5B647-B1D7-422E-B825-CB5A61C339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40C1BB4-A8F5-4531-B724-0941478A25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054490-B96D-48BC-A5E3-ED85A90114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5F1B3E7-2C51-47E9-8EF5-B19CC131C9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EC0D1802-02E2-4036-BAFB-FF0D17C74D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05CFFEA6-5DCC-471B-A9C8-67DE21A44B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A42FF773-7CBB-4655-8617-B0BE5B003B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B76B3CF8-1F47-4D33-9C7E-8709A81C3B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949C57BB-2BC3-4ADC-8DA2-31A2F696A1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71AE3DB-6E84-4B11-9A61-AE0422F763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964175-1FE6-4815-B890-84B70A9B92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122A2FC-740E-41E4-82E2-F76302E0CC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7A879E9-2DE4-42EC-835D-80B09D4907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C394037-1306-4967-91B1-0880DB3A7B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484669FE-0405-47DE-9509-A119B7136C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14C697A-AD37-4202-83D2-B8E1AB847C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44840" y="2123280"/>
            <a:ext cx="11327760" cy="2194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648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648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83C0C2-51FF-4C44-A935-58CCB1F39242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12424320" cy="4870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28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 idx="29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sldNum" idx="30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DA64E3-678E-4019-8341-B71F0B062FF5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2"/>
                </a:solidFill>
                <a:latin typeface="Calisto MT"/>
              </a:rPr>
              <a:t>Segundo nivel del esquema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Tercer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79" spc="-1" strike="noStrike">
                <a:solidFill>
                  <a:schemeClr val="dk2"/>
                </a:solidFill>
                <a:latin typeface="Calisto MT"/>
              </a:rPr>
              <a:t>Cuarto nivel del esquema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Quinto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Sexto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2"/>
                </a:solidFill>
                <a:latin typeface="Calisto MT"/>
              </a:rPr>
              <a:t>Séptimo nivel del esquema</a:t>
            </a:r>
            <a:endParaRPr b="0" lang="en-US" sz="2000" spc="-1" strike="noStrike">
              <a:solidFill>
                <a:schemeClr val="dk2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54480" y="2113200"/>
            <a:ext cx="11508480" cy="2194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554480" y="4307760"/>
            <a:ext cx="11508480" cy="180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31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32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33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211FE1-B228-4191-A435-D0D545773FED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Slate-V2-HD-panoPhotoInset.png"/>
          <p:cNvPicPr/>
          <p:nvPr/>
        </p:nvPicPr>
        <p:blipFill>
          <a:blip r:embed="rId3"/>
          <a:stretch/>
        </p:blipFill>
        <p:spPr>
          <a:xfrm>
            <a:off x="1216800" y="657360"/>
            <a:ext cx="12169800" cy="45799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96560" y="5478480"/>
            <a:ext cx="12426120" cy="6519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3359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3359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403280" y="834120"/>
            <a:ext cx="11814120" cy="423036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096560" y="6130440"/>
            <a:ext cx="12424320" cy="8186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4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5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6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7C579AA-1CCA-4448-B36A-7CBB2A0CF2B5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6072120" cy="4870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43360" y="2079000"/>
            <a:ext cx="6077160" cy="4870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34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35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36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1D129FB-F967-413B-B911-62B891680078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9" descr="Slate-V2-HD-compPhotoInset.png"/>
          <p:cNvPicPr/>
          <p:nvPr/>
        </p:nvPicPr>
        <p:blipFill>
          <a:blip r:embed="rId3"/>
          <a:stretch/>
        </p:blipFill>
        <p:spPr>
          <a:xfrm>
            <a:off x="1096560" y="2081520"/>
            <a:ext cx="6106680" cy="497808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20" descr="Slate-V2-HD-compPhotoInset.png"/>
          <p:cNvPicPr/>
          <p:nvPr/>
        </p:nvPicPr>
        <p:blipFill>
          <a:blip r:embed="rId4"/>
          <a:stretch/>
        </p:blipFill>
        <p:spPr>
          <a:xfrm>
            <a:off x="7414200" y="2081520"/>
            <a:ext cx="6106680" cy="49780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07080" y="2202480"/>
            <a:ext cx="5851080" cy="653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88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88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207080" y="2856240"/>
            <a:ext cx="5851080" cy="4092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411480" indent="-3672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440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440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440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44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7553880" y="2202480"/>
            <a:ext cx="5874120" cy="653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88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88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7553880" y="2856240"/>
            <a:ext cx="5874120" cy="40928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411480" indent="-3672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440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440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440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44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dt" idx="37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ftr" idx="38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PlaceHolder 8"/>
          <p:cNvSpPr>
            <a:spLocks noGrp="1"/>
          </p:cNvSpPr>
          <p:nvPr>
            <p:ph type="sldNum" idx="39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0477C42-3519-4BCF-9703-7F4335541A0C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dt" idx="40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ftr" idx="41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sldNum" idx="42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051814F-D7B0-4DB0-9CF0-C8814B1E133D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dt" idx="43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44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5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37DE7B1-E590-4CC7-9B0E-29A60BCA904B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4447800" cy="2185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288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288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826600" y="731520"/>
            <a:ext cx="7693920" cy="621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096560" y="2917800"/>
            <a:ext cx="4447800" cy="4031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46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47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48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F2B0B08-3E53-4071-A5B1-DE5D5A5A716C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1" descr="Slate-V2-HD-vertPhotoInset.png"/>
          <p:cNvPicPr/>
          <p:nvPr/>
        </p:nvPicPr>
        <p:blipFill>
          <a:blip r:embed="rId3"/>
          <a:stretch/>
        </p:blipFill>
        <p:spPr>
          <a:xfrm>
            <a:off x="8752320" y="731520"/>
            <a:ext cx="4300560" cy="62452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6560" y="731880"/>
            <a:ext cx="7121520" cy="2194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384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384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931240" y="916560"/>
            <a:ext cx="3930480" cy="589500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096560" y="2927160"/>
            <a:ext cx="7121520" cy="4051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 idx="49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 idx="50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 idx="51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E70FBDD-DD3A-4640-8084-1E5F0BEE8157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6560" y="730080"/>
            <a:ext cx="12424320" cy="42408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384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384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6560" y="5154120"/>
            <a:ext cx="12424320" cy="18018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7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8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9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684879-F1DC-4B60-8CF3-EB62762414D7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735560" y="731520"/>
            <a:ext cx="11162880" cy="3591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384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384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064600" y="4331880"/>
            <a:ext cx="10502280" cy="639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096560" y="5165280"/>
            <a:ext cx="12424320" cy="17870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10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11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12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F3DE3CC-C59E-469D-9AAA-EBC8BD99D8E9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TextBox 10"/>
          <p:cNvSpPr/>
          <p:nvPr/>
        </p:nvSpPr>
        <p:spPr>
          <a:xfrm>
            <a:off x="1188720" y="1061640"/>
            <a:ext cx="73116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54720" bIns="5472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9600" spc="-1" strike="noStrike" cap="all">
                <a:solidFill>
                  <a:schemeClr val="dk1"/>
                </a:solidFill>
                <a:latin typeface="Calisto MT"/>
              </a:rPr>
              <a:t>“</a:t>
            </a:r>
            <a:endParaRPr b="0" lang="es-ES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Box 12"/>
          <p:cNvSpPr/>
          <p:nvPr/>
        </p:nvSpPr>
        <p:spPr>
          <a:xfrm>
            <a:off x="12605760" y="3513960"/>
            <a:ext cx="73116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9800" rIns="109800" tIns="54720" bIns="5472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9600" spc="-1" strike="noStrike" cap="all">
                <a:solidFill>
                  <a:schemeClr val="dk1"/>
                </a:solidFill>
                <a:latin typeface="Calisto MT"/>
              </a:rPr>
              <a:t>”</a:t>
            </a:r>
            <a:endParaRPr b="0" lang="es-ES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6560" y="2552400"/>
            <a:ext cx="12424320" cy="3013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384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384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96560" y="5580720"/>
            <a:ext cx="12422160" cy="1368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EE82C21-424A-4D58-9C2F-98FECD454C40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9656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88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88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9656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33592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88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88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32980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955980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88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88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55980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dt" idx="16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" name="PlaceHolder 9"/>
          <p:cNvSpPr>
            <a:spLocks noGrp="1"/>
          </p:cNvSpPr>
          <p:nvPr>
            <p:ph type="ftr" idx="17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10"/>
          <p:cNvSpPr>
            <a:spLocks noGrp="1"/>
          </p:cNvSpPr>
          <p:nvPr>
            <p:ph type="sldNum" idx="18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594265-DE04-43CC-9460-04B4660068CD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Slate-V2-HD-3colPhotoInset.png"/>
          <p:cNvPicPr/>
          <p:nvPr/>
        </p:nvPicPr>
        <p:blipFill>
          <a:blip r:embed="rId3"/>
          <a:stretch/>
        </p:blipFill>
        <p:spPr>
          <a:xfrm>
            <a:off x="1077480" y="2181960"/>
            <a:ext cx="4007520" cy="22172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35" descr="Slate-V2-HD-3colPhotoInset.png"/>
          <p:cNvPicPr/>
          <p:nvPr/>
        </p:nvPicPr>
        <p:blipFill>
          <a:blip r:embed="rId4"/>
          <a:stretch/>
        </p:blipFill>
        <p:spPr>
          <a:xfrm>
            <a:off x="5284440" y="2181960"/>
            <a:ext cx="4007520" cy="221724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36" descr="Slate-V2-HD-3colPhotoInset.png"/>
          <p:cNvPicPr/>
          <p:nvPr/>
        </p:nvPicPr>
        <p:blipFill>
          <a:blip r:embed="rId5"/>
          <a:stretch/>
        </p:blipFill>
        <p:spPr>
          <a:xfrm>
            <a:off x="9523440" y="2181960"/>
            <a:ext cx="4007520" cy="22172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9656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221840" y="2326680"/>
            <a:ext cx="3710520" cy="192312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09656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33124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5454720" y="2327040"/>
            <a:ext cx="3710520" cy="192960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532980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956016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2400" spc="-1" strike="noStrike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body"/>
          </p:nvPr>
        </p:nvSpPr>
        <p:spPr>
          <a:xfrm>
            <a:off x="9690840" y="2321280"/>
            <a:ext cx="3710520" cy="1928520"/>
          </a:xfrm>
          <a:prstGeom prst="rect">
            <a:avLst/>
          </a:prstGeom>
          <a:noFill/>
          <a:ln w="0">
            <a:noFill/>
          </a:ln>
          <a:effectLst>
            <a:outerShdw dist="25417" dir="4463340" blurRad="38160" rotWithShape="0">
              <a:srgbClr val="000000">
                <a:alpha val="36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20" spc="-1" strike="noStrike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955980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4" name="PlaceHolder 11"/>
          <p:cNvSpPr>
            <a:spLocks noGrp="1"/>
          </p:cNvSpPr>
          <p:nvPr>
            <p:ph type="dt" idx="19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12"/>
          <p:cNvSpPr>
            <a:spLocks noGrp="1"/>
          </p:cNvSpPr>
          <p:nvPr>
            <p:ph type="ftr" idx="20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13"/>
          <p:cNvSpPr>
            <a:spLocks noGrp="1"/>
          </p:cNvSpPr>
          <p:nvPr>
            <p:ph type="sldNum" idx="21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52BC750-AAD3-4243-BDFE-7FB652412208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algn="ctr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12424320" cy="4870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22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ftr" idx="23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sldNum" idx="24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2E264C7-B39B-4FF2-ADF2-93DAEBA04DA5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779840" y="731520"/>
            <a:ext cx="2741040" cy="621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 vert="eaVert">
            <a:noAutofit/>
          </a:bodyPr>
          <a:p>
            <a:pPr indent="0" defTabSz="548640">
              <a:lnSpc>
                <a:spcPct val="100000"/>
              </a:lnSpc>
              <a:buNone/>
            </a:pPr>
            <a:r>
              <a:rPr b="0" lang="es-ES" sz="4800" spc="-1" strike="noStrike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b="0" lang="en-US" sz="4800" spc="-1" strike="noStrike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6560" y="731520"/>
            <a:ext cx="9500040" cy="6217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 vert="eaVert">
            <a:noAutofit/>
          </a:bodyPr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2400" spc="-1" strike="noStrike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b="0" lang="en-US" sz="2400" spc="-1" strike="noStrike">
              <a:solidFill>
                <a:schemeClr val="dk2"/>
              </a:solidFill>
              <a:latin typeface="Calisto MT"/>
            </a:endParaRPr>
          </a:p>
          <a:p>
            <a:pPr lvl="1" marL="864000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2160" spc="-1" strike="noStrike">
                <a:solidFill>
                  <a:schemeClr val="dk2"/>
                </a:solidFill>
                <a:latin typeface="Calisto MT"/>
              </a:rPr>
              <a:t>Segundo nivel</a:t>
            </a:r>
            <a:endParaRPr b="0" lang="en-US" sz="2160" spc="-1" strike="noStrike">
              <a:solidFill>
                <a:schemeClr val="dk2"/>
              </a:solidFill>
              <a:latin typeface="Calisto MT"/>
            </a:endParaRPr>
          </a:p>
          <a:p>
            <a:pPr lvl="2" marL="1231200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920" spc="-1" strike="noStrike">
                <a:solidFill>
                  <a:schemeClr val="dk2"/>
                </a:solidFill>
                <a:latin typeface="Calisto MT"/>
              </a:rPr>
              <a:t>Tercer nivel</a:t>
            </a:r>
            <a:endParaRPr b="0" lang="en-US" sz="1920" spc="-1" strike="noStrike">
              <a:solidFill>
                <a:schemeClr val="dk2"/>
              </a:solidFill>
              <a:latin typeface="Calisto MT"/>
            </a:endParaRPr>
          </a:p>
          <a:p>
            <a:pPr lvl="3" marL="16632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Cuarto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  <a:p>
            <a:pPr lvl="4" marL="2008800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s-ES" sz="1679" spc="-1" strike="noStrike">
                <a:solidFill>
                  <a:schemeClr val="dk2"/>
                </a:solidFill>
                <a:latin typeface="Calisto MT"/>
              </a:rPr>
              <a:t>Quinto nivel</a:t>
            </a:r>
            <a:endParaRPr b="0" lang="en-US" sz="1679" spc="-1" strike="noStrike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25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&lt;fecha/hora&gt;</a:t>
            </a:r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26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27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DFAB04-EFA7-48D2-8129-4AC168C973E7}" type="slidenum">
              <a:rPr b="0" lang="en-US" sz="1200" spc="-1" strike="noStrike">
                <a:solidFill>
                  <a:schemeClr val="dk1">
                    <a:lumMod val="95000"/>
                  </a:schemeClr>
                </a:solidFill>
                <a:latin typeface="Calisto MT"/>
              </a:rPr>
              <a:t>&lt;número&gt;</a:t>
            </a:fld>
            <a:endParaRPr b="0" lang="es-ES" sz="12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2" name="Text 0"/>
          <p:cNvSpPr/>
          <p:nvPr/>
        </p:nvSpPr>
        <p:spPr>
          <a:xfrm>
            <a:off x="6280200" y="219276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Defensa del Proyecto: Gestión de una Asociación de Rol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 1"/>
          <p:cNvSpPr/>
          <p:nvPr/>
        </p:nvSpPr>
        <p:spPr>
          <a:xfrm>
            <a:off x="6280200" y="465912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Presentación del proyecto desarrollado en el ciclo formativo de Técnico Superior en Desarrollo de Aplicaciones Web.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 3"/>
          <p:cNvSpPr/>
          <p:nvPr/>
        </p:nvSpPr>
        <p:spPr>
          <a:xfrm>
            <a:off x="6756480" y="5640120"/>
            <a:ext cx="27025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e0d6de"/>
                </a:solidFill>
                <a:latin typeface="Noto Sans TC Bold"/>
                <a:ea typeface="Noto Sans TC Bold"/>
              </a:rPr>
              <a:t>por manuel donoso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6" name="Text 0"/>
          <p:cNvSpPr/>
          <p:nvPr/>
        </p:nvSpPr>
        <p:spPr>
          <a:xfrm>
            <a:off x="731520" y="742320"/>
            <a:ext cx="6100200" cy="6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100"/>
              </a:lnSpc>
              <a:tabLst>
                <a:tab algn="l" pos="0"/>
              </a:tabLst>
            </a:pPr>
            <a:r>
              <a:rPr b="0" lang="en-US" sz="4100" spc="-1" strike="noStrike">
                <a:solidFill>
                  <a:srgbClr val="97b8ff"/>
                </a:solidFill>
                <a:latin typeface="Sora Medium"/>
                <a:ea typeface="Sora Medium"/>
              </a:rPr>
              <a:t>Objetivos del Proyecto</a:t>
            </a:r>
            <a:endParaRPr b="0" lang="es-ES" sz="4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Shape 1"/>
          <p:cNvSpPr/>
          <p:nvPr/>
        </p:nvSpPr>
        <p:spPr>
          <a:xfrm>
            <a:off x="731520" y="170892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940320" y="191808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Sora Medium"/>
                <a:ea typeface="Sora Medium"/>
              </a:rPr>
              <a:t>Gestión de eventos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 3"/>
          <p:cNvSpPr/>
          <p:nvPr/>
        </p:nvSpPr>
        <p:spPr>
          <a:xfrm>
            <a:off x="940320" y="236988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0d6de"/>
                </a:solidFill>
                <a:latin typeface="Noto Sans TC"/>
                <a:ea typeface="Noto Sans TC"/>
              </a:rPr>
              <a:t>Inscripciones, creación y eliminación por administradores y moderadores.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Shape 4"/>
          <p:cNvSpPr/>
          <p:nvPr/>
        </p:nvSpPr>
        <p:spPr>
          <a:xfrm>
            <a:off x="731520" y="312228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Text 5"/>
          <p:cNvSpPr/>
          <p:nvPr/>
        </p:nvSpPr>
        <p:spPr>
          <a:xfrm>
            <a:off x="940320" y="333108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Sora Medium"/>
                <a:ea typeface="Sora Medium"/>
              </a:rPr>
              <a:t>Foro interactivo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Text 6"/>
          <p:cNvSpPr/>
          <p:nvPr/>
        </p:nvSpPr>
        <p:spPr>
          <a:xfrm>
            <a:off x="940320" y="378288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0d6de"/>
                </a:solidFill>
                <a:latin typeface="Noto Sans TC"/>
                <a:ea typeface="Noto Sans TC"/>
              </a:rPr>
              <a:t>Publicaciones, "me gusta" y moderación de contenidos.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Shape 7"/>
          <p:cNvSpPr/>
          <p:nvPr/>
        </p:nvSpPr>
        <p:spPr>
          <a:xfrm>
            <a:off x="731520" y="453528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8"/>
          <p:cNvSpPr/>
          <p:nvPr/>
        </p:nvSpPr>
        <p:spPr>
          <a:xfrm>
            <a:off x="940320" y="474444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Sora Medium"/>
                <a:ea typeface="Sora Medium"/>
              </a:rPr>
              <a:t>Alquiler de material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Text 9"/>
          <p:cNvSpPr/>
          <p:nvPr/>
        </p:nvSpPr>
        <p:spPr>
          <a:xfrm>
            <a:off x="940320" y="519624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0d6de"/>
                </a:solidFill>
                <a:latin typeface="Noto Sans TC"/>
                <a:ea typeface="Noto Sans TC"/>
              </a:rPr>
              <a:t>Reserva y seguimiento de juegos disponibles.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Shape 10"/>
          <p:cNvSpPr/>
          <p:nvPr/>
        </p:nvSpPr>
        <p:spPr>
          <a:xfrm>
            <a:off x="731520" y="5948640"/>
            <a:ext cx="7680600" cy="153828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 11"/>
          <p:cNvSpPr/>
          <p:nvPr/>
        </p:nvSpPr>
        <p:spPr>
          <a:xfrm>
            <a:off x="940320" y="6157440"/>
            <a:ext cx="2649600" cy="3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US" sz="2050" spc="-1" strike="noStrike">
                <a:solidFill>
                  <a:srgbClr val="e0d6de"/>
                </a:solidFill>
                <a:latin typeface="Sora Medium"/>
                <a:ea typeface="Sora Medium"/>
              </a:rPr>
              <a:t>Roles diferenciados</a:t>
            </a:r>
            <a:endParaRPr b="0" lang="es-ES" sz="20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 12"/>
          <p:cNvSpPr/>
          <p:nvPr/>
        </p:nvSpPr>
        <p:spPr>
          <a:xfrm>
            <a:off x="940320" y="6609240"/>
            <a:ext cx="726264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0d6de"/>
                </a:solidFill>
                <a:latin typeface="Noto Sans TC"/>
                <a:ea typeface="Noto Sans TC"/>
              </a:rPr>
              <a:t>Visitantes, jugadores, moderadores y administradores con permisos específicos.</a:t>
            </a:r>
            <a:endParaRPr b="0" lang="es-ES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0"/>
          <p:cNvSpPr/>
          <p:nvPr/>
        </p:nvSpPr>
        <p:spPr>
          <a:xfrm>
            <a:off x="793800" y="2522880"/>
            <a:ext cx="7767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Arquitectura y Tecnologías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 1"/>
          <p:cNvSpPr/>
          <p:nvPr/>
        </p:nvSpPr>
        <p:spPr>
          <a:xfrm>
            <a:off x="79380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Frontend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2"/>
          <p:cNvSpPr/>
          <p:nvPr/>
        </p:nvSpPr>
        <p:spPr>
          <a:xfrm>
            <a:off x="79380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HTML5, CSS3, JavaScript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Text 3"/>
          <p:cNvSpPr/>
          <p:nvPr/>
        </p:nvSpPr>
        <p:spPr>
          <a:xfrm>
            <a:off x="79380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Interfaz responsive y accesible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Text 4"/>
          <p:cNvSpPr/>
          <p:nvPr/>
        </p:nvSpPr>
        <p:spPr>
          <a:xfrm>
            <a:off x="79380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Visual Studio Code como entorno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5"/>
          <p:cNvSpPr/>
          <p:nvPr/>
        </p:nvSpPr>
        <p:spPr>
          <a:xfrm>
            <a:off x="533304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Backend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6"/>
          <p:cNvSpPr/>
          <p:nvPr/>
        </p:nvSpPr>
        <p:spPr>
          <a:xfrm>
            <a:off x="533304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PHP 8.2.26 para lógica servidor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Text 7"/>
          <p:cNvSpPr/>
          <p:nvPr/>
        </p:nvSpPr>
        <p:spPr>
          <a:xfrm>
            <a:off x="533304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MariaDB como base de datos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Text 8"/>
          <p:cNvSpPr/>
          <p:nvPr/>
        </p:nvSpPr>
        <p:spPr>
          <a:xfrm>
            <a:off x="533304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Apache en servidor Debian 12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Text 9"/>
          <p:cNvSpPr/>
          <p:nvPr/>
        </p:nvSpPr>
        <p:spPr>
          <a:xfrm>
            <a:off x="987192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Estructura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Text 10"/>
          <p:cNvSpPr/>
          <p:nvPr/>
        </p:nvSpPr>
        <p:spPr>
          <a:xfrm>
            <a:off x="987192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Controllers, Models, Views, Assets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 11"/>
          <p:cNvSpPr/>
          <p:nvPr/>
        </p:nvSpPr>
        <p:spPr>
          <a:xfrm>
            <a:off x="987192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Código documentado en GitHub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Text 12"/>
          <p:cNvSpPr/>
          <p:nvPr/>
        </p:nvSpPr>
        <p:spPr>
          <a:xfrm>
            <a:off x="987192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Scripts SQL para base de datos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0"/>
          <p:cNvSpPr/>
          <p:nvPr/>
        </p:nvSpPr>
        <p:spPr>
          <a:xfrm>
            <a:off x="793800" y="2203920"/>
            <a:ext cx="8715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Funcionalidades Clave por Rol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 1"/>
          <p:cNvSpPr/>
          <p:nvPr/>
        </p:nvSpPr>
        <p:spPr>
          <a:xfrm>
            <a:off x="793800" y="3479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Visitantes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Text 2"/>
          <p:cNvSpPr/>
          <p:nvPr/>
        </p:nvSpPr>
        <p:spPr>
          <a:xfrm>
            <a:off x="793800" y="40611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Registro de cuentas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 3"/>
          <p:cNvSpPr/>
          <p:nvPr/>
        </p:nvSpPr>
        <p:spPr>
          <a:xfrm>
            <a:off x="793800" y="450324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Ver eventos y material disponible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 4"/>
          <p:cNvSpPr/>
          <p:nvPr/>
        </p:nvSpPr>
        <p:spPr>
          <a:xfrm>
            <a:off x="5333040" y="3479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Jugadores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 5"/>
          <p:cNvSpPr/>
          <p:nvPr/>
        </p:nvSpPr>
        <p:spPr>
          <a:xfrm>
            <a:off x="5333040" y="40611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Inscripción en eventos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 6"/>
          <p:cNvSpPr/>
          <p:nvPr/>
        </p:nvSpPr>
        <p:spPr>
          <a:xfrm>
            <a:off x="5333040" y="450324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Participación en foros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7"/>
          <p:cNvSpPr/>
          <p:nvPr/>
        </p:nvSpPr>
        <p:spPr>
          <a:xfrm>
            <a:off x="5333040" y="49453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Alquiler de juegos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Text 8"/>
          <p:cNvSpPr/>
          <p:nvPr/>
        </p:nvSpPr>
        <p:spPr>
          <a:xfrm>
            <a:off x="9871920" y="347976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Moderadores y Administradores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 9"/>
          <p:cNvSpPr/>
          <p:nvPr/>
        </p:nvSpPr>
        <p:spPr>
          <a:xfrm>
            <a:off x="9871920" y="44154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Gestión y moderación de eventos y foros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Text 10"/>
          <p:cNvSpPr/>
          <p:nvPr/>
        </p:nvSpPr>
        <p:spPr>
          <a:xfrm>
            <a:off x="9871920" y="522036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Asignación de roles y gestión de usuarios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84" name="Text 0"/>
          <p:cNvSpPr/>
          <p:nvPr/>
        </p:nvSpPr>
        <p:spPr>
          <a:xfrm>
            <a:off x="793800" y="1085400"/>
            <a:ext cx="6370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Proceso de Desarrollo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5" name="Image 1" descr="preencoded.png"/>
          <p:cNvPicPr/>
          <p:nvPr/>
        </p:nvPicPr>
        <p:blipFill>
          <a:blip r:embed="rId2"/>
          <a:stretch/>
        </p:blipFill>
        <p:spPr>
          <a:xfrm>
            <a:off x="793800" y="213444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86" name="Text 1"/>
          <p:cNvSpPr/>
          <p:nvPr/>
        </p:nvSpPr>
        <p:spPr>
          <a:xfrm>
            <a:off x="2268000" y="2361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Análisis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2"/>
          <p:cNvSpPr/>
          <p:nvPr/>
        </p:nvSpPr>
        <p:spPr>
          <a:xfrm>
            <a:off x="2268000" y="285156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Diagramas de casos de uso y clases para planificar funcionalidades.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8" name="Image 2" descr="preencoded.png"/>
          <p:cNvPicPr/>
          <p:nvPr/>
        </p:nvPicPr>
        <p:blipFill>
          <a:blip r:embed="rId3"/>
          <a:stretch/>
        </p:blipFill>
        <p:spPr>
          <a:xfrm>
            <a:off x="793800" y="380412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89" name="Text 3"/>
          <p:cNvSpPr/>
          <p:nvPr/>
        </p:nvSpPr>
        <p:spPr>
          <a:xfrm>
            <a:off x="2268000" y="4030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Implementación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 4"/>
          <p:cNvSpPr/>
          <p:nvPr/>
        </p:nvSpPr>
        <p:spPr>
          <a:xfrm>
            <a:off x="2268000" y="452160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Desarrollo de registro y creación de eventos con PHP y MariaDB.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Image 3" descr="preencoded.png"/>
          <p:cNvPicPr/>
          <p:nvPr/>
        </p:nvPicPr>
        <p:blipFill>
          <a:blip r:embed="rId4"/>
          <a:stretch/>
        </p:blipFill>
        <p:spPr>
          <a:xfrm>
            <a:off x="793800" y="547416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92" name="Text 5"/>
          <p:cNvSpPr/>
          <p:nvPr/>
        </p:nvSpPr>
        <p:spPr>
          <a:xfrm>
            <a:off x="2268000" y="5700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Despliegue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 6"/>
          <p:cNvSpPr/>
          <p:nvPr/>
        </p:nvSpPr>
        <p:spPr>
          <a:xfrm>
            <a:off x="2268000" y="619128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Configuración de Apache y transferencia de archivos en Debian.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95" name="Text 0"/>
          <p:cNvSpPr/>
          <p:nvPr/>
        </p:nvSpPr>
        <p:spPr>
          <a:xfrm>
            <a:off x="793800" y="2069280"/>
            <a:ext cx="61484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Pruebas y Resultados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Shape 1"/>
          <p:cNvSpPr/>
          <p:nvPr/>
        </p:nvSpPr>
        <p:spPr>
          <a:xfrm>
            <a:off x="793800" y="31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 2"/>
          <p:cNvSpPr/>
          <p:nvPr/>
        </p:nvSpPr>
        <p:spPr>
          <a:xfrm>
            <a:off x="1531080" y="3196080"/>
            <a:ext cx="2899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Pruebas funcionales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Text 3"/>
          <p:cNvSpPr/>
          <p:nvPr/>
        </p:nvSpPr>
        <p:spPr>
          <a:xfrm>
            <a:off x="1531080" y="404100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Validación de formularios, base de datos y permisos.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Shape 4"/>
          <p:cNvSpPr/>
          <p:nvPr/>
        </p:nvSpPr>
        <p:spPr>
          <a:xfrm>
            <a:off x="4713840" y="31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 5"/>
          <p:cNvSpPr/>
          <p:nvPr/>
        </p:nvSpPr>
        <p:spPr>
          <a:xfrm>
            <a:off x="5450760" y="3196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Pruebas técnicas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 6"/>
          <p:cNvSpPr/>
          <p:nvPr/>
        </p:nvSpPr>
        <p:spPr>
          <a:xfrm>
            <a:off x="5450760" y="3686760"/>
            <a:ext cx="2899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Optimización de consultas SQL y rendimiento del servidor.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Shape 7"/>
          <p:cNvSpPr/>
          <p:nvPr/>
        </p:nvSpPr>
        <p:spPr>
          <a:xfrm>
            <a:off x="793800" y="522900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Text 8"/>
          <p:cNvSpPr/>
          <p:nvPr/>
        </p:nvSpPr>
        <p:spPr>
          <a:xfrm>
            <a:off x="1531080" y="5306760"/>
            <a:ext cx="31845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Pruebas de usabilidad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Text 9"/>
          <p:cNvSpPr/>
          <p:nvPr/>
        </p:nvSpPr>
        <p:spPr>
          <a:xfrm>
            <a:off x="1531080" y="579744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Feedback de usuarios y ajustes en la interfaz.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Text 0"/>
          <p:cNvSpPr/>
          <p:nvPr/>
        </p:nvSpPr>
        <p:spPr>
          <a:xfrm>
            <a:off x="6280200" y="14569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Propuestas de Mejoras Futuras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Shape 1"/>
          <p:cNvSpPr/>
          <p:nvPr/>
        </p:nvSpPr>
        <p:spPr>
          <a:xfrm>
            <a:off x="6280200" y="3214800"/>
            <a:ext cx="3664440" cy="2023920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Text 2"/>
          <p:cNvSpPr/>
          <p:nvPr/>
        </p:nvSpPr>
        <p:spPr>
          <a:xfrm>
            <a:off x="6507000" y="3441600"/>
            <a:ext cx="29764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Autenticación social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Text 3"/>
          <p:cNvSpPr/>
          <p:nvPr/>
        </p:nvSpPr>
        <p:spPr>
          <a:xfrm>
            <a:off x="6507000" y="3931920"/>
            <a:ext cx="3210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Integrar login con Google y Facebook.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Shape 4"/>
          <p:cNvSpPr/>
          <p:nvPr/>
        </p:nvSpPr>
        <p:spPr>
          <a:xfrm>
            <a:off x="10171800" y="3214800"/>
            <a:ext cx="3664440" cy="2023920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 5"/>
          <p:cNvSpPr/>
          <p:nvPr/>
        </p:nvSpPr>
        <p:spPr>
          <a:xfrm>
            <a:off x="10398600" y="3441600"/>
            <a:ext cx="32108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Notificaciones en tiempo real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Text 6"/>
          <p:cNvSpPr/>
          <p:nvPr/>
        </p:nvSpPr>
        <p:spPr>
          <a:xfrm>
            <a:off x="10398600" y="4286160"/>
            <a:ext cx="32108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Implementar WebSockets para alertas instantáneas.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Shape 7"/>
          <p:cNvSpPr/>
          <p:nvPr/>
        </p:nvSpPr>
        <p:spPr>
          <a:xfrm>
            <a:off x="6280200" y="5465520"/>
            <a:ext cx="7556040" cy="1306440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Text 8"/>
          <p:cNvSpPr/>
          <p:nvPr/>
        </p:nvSpPr>
        <p:spPr>
          <a:xfrm>
            <a:off x="6507000" y="569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e0d6de"/>
                </a:solidFill>
                <a:latin typeface="Sora Medium"/>
                <a:ea typeface="Sora Medium"/>
              </a:rPr>
              <a:t>Migración a Laravel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Text 9"/>
          <p:cNvSpPr/>
          <p:nvPr/>
        </p:nvSpPr>
        <p:spPr>
          <a:xfrm>
            <a:off x="6507000" y="6183000"/>
            <a:ext cx="710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Mejorar robustez y escalabilidad del sistema.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 0"/>
          <p:cNvSpPr/>
          <p:nvPr/>
        </p:nvSpPr>
        <p:spPr>
          <a:xfrm>
            <a:off x="793800" y="2437920"/>
            <a:ext cx="8901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97b8ff"/>
                </a:solidFill>
                <a:latin typeface="Sora Medium"/>
                <a:ea typeface="Sora Medium"/>
              </a:rPr>
              <a:t>Conclusión y Agradecimientos</a:t>
            </a:r>
            <a:endParaRPr b="0" lang="es-ES" sz="44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ext 1"/>
          <p:cNvSpPr/>
          <p:nvPr/>
        </p:nvSpPr>
        <p:spPr>
          <a:xfrm>
            <a:off x="793800" y="3713760"/>
            <a:ext cx="3873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Capacidades demostradas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Text 2"/>
          <p:cNvSpPr/>
          <p:nvPr/>
        </p:nvSpPr>
        <p:spPr>
          <a:xfrm>
            <a:off x="793800" y="42948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Integración full-stack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Text 3"/>
          <p:cNvSpPr/>
          <p:nvPr/>
        </p:nvSpPr>
        <p:spPr>
          <a:xfrm>
            <a:off x="793800" y="4736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Metodologías estructuradas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Text 4"/>
          <p:cNvSpPr/>
          <p:nvPr/>
        </p:nvSpPr>
        <p:spPr>
          <a:xfrm>
            <a:off x="793800" y="51793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Soluciones técnicas reales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Text 5"/>
          <p:cNvSpPr/>
          <p:nvPr/>
        </p:nvSpPr>
        <p:spPr>
          <a:xfrm>
            <a:off x="7599600" y="3713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97b8ff"/>
                </a:solidFill>
                <a:latin typeface="Sora Medium"/>
                <a:ea typeface="Sora Medium"/>
              </a:rPr>
              <a:t>Repositorio</a:t>
            </a:r>
            <a:endParaRPr b="0" lang="es-E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Text 6"/>
          <p:cNvSpPr/>
          <p:nvPr/>
        </p:nvSpPr>
        <p:spPr>
          <a:xfrm>
            <a:off x="7599600" y="429480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Disponible en GitHub para revisión: https://github.com/ManuelJDonoso/Proyecto_daw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Text 7"/>
          <p:cNvSpPr/>
          <p:nvPr/>
        </p:nvSpPr>
        <p:spPr>
          <a:xfrm>
            <a:off x="7599600" y="52246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0d6de"/>
                </a:solidFill>
                <a:latin typeface="Noto Sans TC"/>
                <a:ea typeface="Noto Sans TC"/>
              </a:rPr>
              <a:t>Gracias por su atención. Preguntas bienvenidas.</a:t>
            </a:r>
            <a:endParaRPr b="0" lang="es-ES" sz="175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 pitchFamily="0" charset="1"/>
        <a:ea typeface=""/>
        <a:cs typeface=""/>
      </a:majorFont>
      <a:minorFont>
        <a:latin typeface="Calisto MT" panose="020406030505050303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13</TotalTime>
  <Application>LibreOffice/24.2.7.2$Linux_X86_64 LibreOffice_project/420$Build-2</Application>
  <AppVersion>15.0000</AppVersion>
  <Words>330</Words>
  <Paragraphs>73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2025-05-09T10:48:44Z</dcterms:created>
  <dc:creator>PptxGenJS</dc:creator>
  <dc:description/>
  <dc:language>es-ES</dc:language>
  <cp:lastModifiedBy/>
  <dcterms:modified xsi:type="dcterms:W3CDTF">2025-05-09T13:30:57Z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Personalizado</vt:lpwstr>
  </property>
  <property fmtid="{D5CDD505-2E9C-101B-9397-08002B2CF9AE}" pid="4" name="Slides">
    <vt:i4>8</vt:i4>
  </property>
</Properties>
</file>